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0" r:id="rId15"/>
    <p:sldId id="272" r:id="rId16"/>
    <p:sldId id="273" r:id="rId17"/>
    <p:sldId id="275" r:id="rId18"/>
    <p:sldId id="274" r:id="rId19"/>
    <p:sldId id="27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-21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F3C20-48B4-2E43-BB10-84584D1DD5B1}" type="datetimeFigureOut">
              <a:rPr lang="fr-FR" smtClean="0"/>
              <a:t>06/03/2014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48D0D-4FA4-544C-B323-DC52DB1C53E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38601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DE3F2-6FDE-7B41-9BC2-423415B38A80}" type="datetimeFigureOut">
              <a:rPr lang="fr-FR" smtClean="0"/>
              <a:t>06/03/2014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9FD686-60DF-054E-A6B9-C339317568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8949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FD686-60DF-054E-A6B9-C3393175683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800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FD686-60DF-054E-A6B9-C3393175683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098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87A9-6122-AA4D-A95C-30974ACE91FE}" type="datetime1">
              <a:rPr lang="fr-FR" smtClean="0"/>
              <a:t>06/03/2014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DE3A-874F-5145-A06C-5A67770D23CC}" type="datetime1">
              <a:rPr lang="fr-FR" smtClean="0"/>
              <a:t>06/03/2014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6C9C-664C-A04D-A87C-9F5AAB71C6C9}" type="datetime1">
              <a:rPr lang="fr-FR" smtClean="0"/>
              <a:t>06/03/2014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FF6BF-82AC-A74D-90A2-ADE8D9E255B1}" type="datetime1">
              <a:rPr lang="fr-FR" smtClean="0"/>
              <a:t>06/03/2014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4DB-9DB2-AB4B-BA1B-2B514D41E38A}" type="datetime1">
              <a:rPr lang="fr-FR" smtClean="0"/>
              <a:t>06/03/2014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89C11-B334-5346-B052-0894210BCB36}" type="datetime1">
              <a:rPr lang="fr-FR" smtClean="0"/>
              <a:t>06/03/2014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BCF45-871E-114B-87EA-5594A1C45183}" type="datetime1">
              <a:rPr lang="fr-FR" smtClean="0"/>
              <a:t>06/03/2014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37D5-9F56-B747-B554-0FDCB9BC536C}" type="datetime1">
              <a:rPr lang="fr-FR" smtClean="0"/>
              <a:t>06/03/2014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75D6-6963-8247-9D6E-02D1D0FEB175}" type="datetime1">
              <a:rPr lang="fr-FR" smtClean="0"/>
              <a:t>06/03/2014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A7F01-982D-5747-A3B8-F7B26D16F979}" type="datetime1">
              <a:rPr lang="fr-FR" smtClean="0"/>
              <a:t>06/03/2014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DB79E-1888-7F4A-A7B7-57BED41116F3}" type="datetime1">
              <a:rPr lang="fr-FR" smtClean="0"/>
              <a:t>06/03/2014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23AF-7E64-0F46-B856-182A37F2FB86}" type="datetime1">
              <a:rPr lang="fr-FR" smtClean="0"/>
              <a:t>06/03/2014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492420F-1B78-FA4A-BE3E-64610C98623D}" type="datetime1">
              <a:rPr lang="fr-FR" smtClean="0"/>
              <a:t>06/03/2014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Macintosh HD:Users:Fabien:Desktop:10.jpg"/>
          <p:cNvPicPr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222" y="3178674"/>
            <a:ext cx="3462035" cy="2846205"/>
          </a:xfrm>
          <a:prstGeom prst="rect">
            <a:avLst/>
          </a:prstGeom>
          <a:ln w="19050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1322922" y="148167"/>
            <a:ext cx="6498158" cy="5397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Soutenance de mémoire</a:t>
            </a:r>
            <a:endParaRPr lang="fr-FR" sz="38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Sous-titre 2"/>
          <p:cNvSpPr txBox="1">
            <a:spLocks/>
          </p:cNvSpPr>
          <p:nvPr/>
        </p:nvSpPr>
        <p:spPr>
          <a:xfrm>
            <a:off x="1322922" y="1134285"/>
            <a:ext cx="6498159" cy="447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Les réseaux de neurones dans les jeux vidéo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28083" y="1677023"/>
            <a:ext cx="84878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accent1"/>
                </a:solidFill>
                <a:latin typeface="Arial"/>
                <a:cs typeface="Arial"/>
              </a:rPr>
              <a:t> </a:t>
            </a:r>
            <a:r>
              <a:rPr lang="fr-FR" sz="3600" dirty="0" smtClean="0">
                <a:solidFill>
                  <a:schemeClr val="accent1"/>
                </a:solidFill>
                <a:latin typeface="Arial"/>
                <a:cs typeface="Arial"/>
              </a:rPr>
              <a:t>Quelle </a:t>
            </a:r>
            <a:r>
              <a:rPr lang="fr-FR" sz="3600" dirty="0">
                <a:solidFill>
                  <a:schemeClr val="accent1"/>
                </a:solidFill>
                <a:latin typeface="Arial"/>
                <a:cs typeface="Arial"/>
              </a:rPr>
              <a:t>est l’utilisation de l’apprentissage numérique dans les jeux vidéo ?</a:t>
            </a:r>
            <a:endParaRPr lang="fr-FR" sz="3600" b="1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8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0542" y="5888143"/>
            <a:ext cx="1161415" cy="754380"/>
          </a:xfrm>
          <a:prstGeom prst="rect">
            <a:avLst/>
          </a:prstGeom>
          <a:noFill/>
        </p:spPr>
      </p:pic>
      <p:pic>
        <p:nvPicPr>
          <p:cNvPr id="9" name="Image 8" descr="Macintosh HD:Users:Fabien:Desktop:ges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012" y="5888143"/>
            <a:ext cx="2160905" cy="6673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ous-titre 2"/>
          <p:cNvSpPr txBox="1">
            <a:spLocks/>
          </p:cNvSpPr>
          <p:nvPr/>
        </p:nvSpPr>
        <p:spPr>
          <a:xfrm>
            <a:off x="6783912" y="3523687"/>
            <a:ext cx="1894421" cy="17941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Guillaume NOISETTE</a:t>
            </a:r>
          </a:p>
          <a:p>
            <a:pPr marL="0" indent="0">
              <a:buNone/>
            </a:pPr>
            <a:r>
              <a:rPr lang="fr-F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Fabien SACRISTE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3852334" y="6173613"/>
            <a:ext cx="1439334" cy="483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5A 2014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48700" y="6275668"/>
            <a:ext cx="990600" cy="365125"/>
          </a:xfrm>
        </p:spPr>
        <p:txBody>
          <a:bodyPr/>
          <a:lstStyle/>
          <a:p>
            <a:r>
              <a:rPr lang="en-US" sz="1800" dirty="0"/>
              <a:t>1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85622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Perceptron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Simple couche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z="1800" smtClean="0"/>
              <a:t>10</a:t>
            </a:fld>
            <a:endParaRPr lang="en-US" sz="1800" dirty="0"/>
          </a:p>
        </p:txBody>
      </p:sp>
      <p:pic>
        <p:nvPicPr>
          <p:cNvPr id="7" name="Image 6" descr="Sans titre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157" y="2454535"/>
            <a:ext cx="5167082" cy="2454517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 cmpd="sng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928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Perceptron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Multi-Couches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z="1800" smtClean="0"/>
              <a:t>11</a:t>
            </a:fld>
            <a:endParaRPr lang="en-US" sz="1800" dirty="0"/>
          </a:p>
        </p:txBody>
      </p:sp>
      <p:pic>
        <p:nvPicPr>
          <p:cNvPr id="5" name="image19.png"/>
          <p:cNvPicPr/>
          <p:nvPr/>
        </p:nvPicPr>
        <p:blipFill rotWithShape="1">
          <a:blip r:embed="rId2"/>
          <a:srcRect t="94"/>
          <a:stretch/>
        </p:blipFill>
        <p:spPr bwMode="auto">
          <a:xfrm>
            <a:off x="249702" y="2374900"/>
            <a:ext cx="3810000" cy="2473699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 cmpd="sng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21.png"/>
          <p:cNvPicPr/>
          <p:nvPr/>
        </p:nvPicPr>
        <p:blipFill rotWithShape="1">
          <a:blip r:embed="rId3"/>
          <a:srcRect t="453" b="1"/>
          <a:stretch/>
        </p:blipFill>
        <p:spPr bwMode="auto">
          <a:xfrm>
            <a:off x="4334911" y="2374900"/>
            <a:ext cx="4648996" cy="2473699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 cmpd="sng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2309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4898958"/>
          </a:xfrm>
        </p:spPr>
        <p:txBody>
          <a:bodyPr/>
          <a:lstStyle/>
          <a:p>
            <a:r>
              <a:rPr lang="fr-FR" dirty="0" smtClean="0"/>
              <a:t>Objectif</a:t>
            </a:r>
          </a:p>
          <a:p>
            <a:pPr lvl="1"/>
            <a:r>
              <a:rPr lang="fr-FR" dirty="0" smtClean="0"/>
              <a:t>Reconnaissance des comportements d’une patrouille ennemis</a:t>
            </a:r>
          </a:p>
          <a:p>
            <a:pPr lvl="1"/>
            <a:endParaRPr lang="fr-FR" sz="800" dirty="0"/>
          </a:p>
          <a:p>
            <a:r>
              <a:rPr lang="fr-FR" dirty="0" smtClean="0"/>
              <a:t>Technique</a:t>
            </a:r>
          </a:p>
          <a:p>
            <a:pPr lvl="1"/>
            <a:r>
              <a:rPr lang="fr-FR" dirty="0" smtClean="0"/>
              <a:t>Utilisation du </a:t>
            </a:r>
            <a:r>
              <a:rPr lang="fr-FR" b="1" dirty="0" smtClean="0"/>
              <a:t>perceptron </a:t>
            </a:r>
            <a:r>
              <a:rPr lang="fr-FR" b="1" dirty="0" err="1" smtClean="0"/>
              <a:t>multi-couches</a:t>
            </a:r>
            <a:endParaRPr lang="fr-FR" b="1" dirty="0"/>
          </a:p>
          <a:p>
            <a:pPr lvl="1"/>
            <a:endParaRPr lang="fr-FR" sz="800" dirty="0"/>
          </a:p>
          <a:p>
            <a:r>
              <a:rPr lang="fr-FR" dirty="0" smtClean="0"/>
              <a:t>Moyen</a:t>
            </a:r>
          </a:p>
          <a:p>
            <a:pPr lvl="1"/>
            <a:r>
              <a:rPr lang="fr-FR" dirty="0" smtClean="0"/>
              <a:t>Librairies</a:t>
            </a:r>
          </a:p>
          <a:p>
            <a:pPr lvl="2"/>
            <a:r>
              <a:rPr lang="fr-FR" dirty="0" smtClean="0"/>
              <a:t>Sylvain Barthélémy</a:t>
            </a:r>
          </a:p>
          <a:p>
            <a:pPr lvl="2"/>
            <a:r>
              <a:rPr lang="fr-FR" dirty="0" smtClean="0"/>
              <a:t>La </a:t>
            </a:r>
            <a:r>
              <a:rPr lang="fr-FR" dirty="0" smtClean="0"/>
              <a:t>n</a:t>
            </a:r>
            <a:r>
              <a:rPr lang="fr-FR" dirty="0" smtClean="0"/>
              <a:t>ô</a:t>
            </a:r>
            <a:r>
              <a:rPr lang="fr-FR" dirty="0" smtClean="0"/>
              <a:t>tre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z="1800" smtClean="0"/>
              <a:t>12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64958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différents patterns de déplacement étudiés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z="1800" smtClean="0"/>
              <a:t>13</a:t>
            </a:fld>
            <a:endParaRPr lang="en-US" sz="1800" dirty="0"/>
          </a:p>
        </p:txBody>
      </p:sp>
      <p:pic>
        <p:nvPicPr>
          <p:cNvPr id="5" name="image20.jpg"/>
          <p:cNvPicPr/>
          <p:nvPr/>
        </p:nvPicPr>
        <p:blipFill rotWithShape="1">
          <a:blip r:embed="rId2"/>
          <a:srcRect b="912"/>
          <a:stretch/>
        </p:blipFill>
        <p:spPr bwMode="auto">
          <a:xfrm>
            <a:off x="1518723" y="2407824"/>
            <a:ext cx="5799980" cy="2800042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 cmpd="sng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92746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Récupération de la base de connaissance</a:t>
            </a:r>
          </a:p>
          <a:p>
            <a:endParaRPr lang="fr-FR" sz="900" dirty="0"/>
          </a:p>
          <a:p>
            <a:r>
              <a:rPr lang="fr-FR" dirty="0" smtClean="0"/>
              <a:t>Réalisation de la forme que l’on doit reconnaître</a:t>
            </a:r>
          </a:p>
          <a:p>
            <a:endParaRPr lang="fr-FR" sz="800" dirty="0"/>
          </a:p>
          <a:p>
            <a:r>
              <a:rPr lang="fr-FR" dirty="0" smtClean="0"/>
              <a:t>Transmissions des 2 fichiers générés à la librairie PMC</a:t>
            </a:r>
          </a:p>
          <a:p>
            <a:endParaRPr lang="fr-FR" sz="800" dirty="0"/>
          </a:p>
          <a:p>
            <a:r>
              <a:rPr lang="fr-FR" dirty="0" smtClean="0"/>
              <a:t>Obtention des résultats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z="1800" smtClean="0"/>
              <a:t>14</a:t>
            </a:fld>
            <a:endParaRPr lang="en-US" sz="1800" dirty="0"/>
          </a:p>
        </p:txBody>
      </p:sp>
      <p:pic>
        <p:nvPicPr>
          <p:cNvPr id="5" name="image1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718810" y="4516755"/>
            <a:ext cx="1587500" cy="1644650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 cmpd="sng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6336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 des données du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5040592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Paramètres prédéfinis</a:t>
            </a:r>
          </a:p>
          <a:p>
            <a:pPr lvl="1"/>
            <a:r>
              <a:rPr lang="fr-FR" dirty="0" smtClean="0"/>
              <a:t>Nombre de boucle maximale: 5000</a:t>
            </a:r>
          </a:p>
          <a:p>
            <a:pPr lvl="1"/>
            <a:r>
              <a:rPr lang="fr-FR" dirty="0" smtClean="0"/>
              <a:t>Taux d’apprentissage : 0.25</a:t>
            </a:r>
          </a:p>
          <a:p>
            <a:pPr lvl="1"/>
            <a:r>
              <a:rPr lang="fr-FR" dirty="0" smtClean="0"/>
              <a:t>Taux d’inertie : 0.9</a:t>
            </a:r>
          </a:p>
          <a:p>
            <a:r>
              <a:rPr lang="fr-FR" dirty="0" smtClean="0"/>
              <a:t>Paramètres étudiés</a:t>
            </a:r>
          </a:p>
          <a:p>
            <a:pPr lvl="1"/>
            <a:r>
              <a:rPr lang="fr-FR" dirty="0" smtClean="0"/>
              <a:t>Nombre d’essai : 10 – 20</a:t>
            </a:r>
          </a:p>
          <a:p>
            <a:pPr lvl="1"/>
            <a:r>
              <a:rPr lang="fr-FR" dirty="0" smtClean="0"/>
              <a:t>Nombre d’angles par forme : 10 – 20 – 50</a:t>
            </a:r>
          </a:p>
          <a:p>
            <a:pPr lvl="1"/>
            <a:r>
              <a:rPr lang="fr-FR" dirty="0" smtClean="0"/>
              <a:t>Nombre de couche : </a:t>
            </a:r>
          </a:p>
          <a:p>
            <a:pPr lvl="2"/>
            <a:r>
              <a:rPr lang="fr-FR" dirty="0" smtClean="0"/>
              <a:t>1 couche cachée : 25 – 50 – 75</a:t>
            </a:r>
          </a:p>
          <a:p>
            <a:pPr lvl="2"/>
            <a:r>
              <a:rPr lang="fr-FR" dirty="0" smtClean="0"/>
              <a:t>2 couches cachées :</a:t>
            </a:r>
          </a:p>
          <a:p>
            <a:pPr lvl="3"/>
            <a:r>
              <a:rPr lang="fr-FR" dirty="0" smtClean="0"/>
              <a:t>{25;25</a:t>
            </a:r>
            <a:r>
              <a:rPr lang="fr-FR" dirty="0"/>
              <a:t>} – </a:t>
            </a:r>
            <a:r>
              <a:rPr lang="fr-FR" dirty="0" smtClean="0"/>
              <a:t>{25;50} – {25;75}</a:t>
            </a:r>
          </a:p>
          <a:p>
            <a:pPr lvl="3"/>
            <a:r>
              <a:rPr lang="fr-FR" dirty="0" smtClean="0"/>
              <a:t>{50;25} – {50;50} – {50;75}</a:t>
            </a:r>
          </a:p>
          <a:p>
            <a:pPr lvl="3"/>
            <a:r>
              <a:rPr lang="fr-FR" dirty="0" smtClean="0"/>
              <a:t>{75;25} – {75;50} – {75;75}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z="1800" smtClean="0"/>
              <a:t>15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79212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 des données du projet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z="1800" smtClean="0"/>
              <a:t>16</a:t>
            </a:fld>
            <a:endParaRPr lang="en-US" sz="1800" dirty="0"/>
          </a:p>
        </p:txBody>
      </p:sp>
      <p:pic>
        <p:nvPicPr>
          <p:cNvPr id="8" name="Image 7" descr="Sans tit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06" y="1604426"/>
            <a:ext cx="8549910" cy="4034373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 cmpd="sng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5936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Problèmes rencontrés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Phase de mise à niveau</a:t>
            </a:r>
          </a:p>
          <a:p>
            <a:endParaRPr lang="fr-FR" dirty="0"/>
          </a:p>
          <a:p>
            <a:r>
              <a:rPr lang="fr-FR" dirty="0" smtClean="0"/>
              <a:t>Peu d’information sur les jeux vidéos qui implémentent un système d’apprentissage</a:t>
            </a:r>
          </a:p>
          <a:p>
            <a:endParaRPr lang="fr-FR" dirty="0"/>
          </a:p>
          <a:p>
            <a:r>
              <a:rPr lang="fr-FR" dirty="0" smtClean="0"/>
              <a:t>Doute sur la direction à suivre lors du développement du PMC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z="1800" smtClean="0"/>
              <a:t>17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93571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Paramétrage laborieux du PMC</a:t>
            </a:r>
          </a:p>
          <a:p>
            <a:endParaRPr lang="fr-FR" dirty="0"/>
          </a:p>
          <a:p>
            <a:r>
              <a:rPr lang="fr-FR" dirty="0" smtClean="0"/>
              <a:t>Intégration dissuasive pour les studios</a:t>
            </a:r>
          </a:p>
          <a:p>
            <a:endParaRPr lang="fr-FR" dirty="0"/>
          </a:p>
          <a:p>
            <a:r>
              <a:rPr lang="fr-FR" dirty="0" smtClean="0"/>
              <a:t>Faible utilisation : trop grande complexité des algorithmes / Limitation trop importante des machines ?</a:t>
            </a: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z="1800" smtClean="0"/>
              <a:t>18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81318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9275" y="1046480"/>
            <a:ext cx="8042276" cy="794292"/>
          </a:xfrm>
        </p:spPr>
        <p:txBody>
          <a:bodyPr/>
          <a:lstStyle/>
          <a:p>
            <a:r>
              <a:rPr lang="fr-FR" dirty="0" smtClean="0"/>
              <a:t>Merci de votre attention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z="1800" smtClean="0"/>
              <a:t>19</a:t>
            </a:fld>
            <a:endParaRPr lang="en-US" sz="1800" dirty="0"/>
          </a:p>
        </p:txBody>
      </p:sp>
      <p:pic>
        <p:nvPicPr>
          <p:cNvPr id="5" name="Image 4" descr="fi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62" y="2400300"/>
            <a:ext cx="4540977" cy="2974340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 cmpd="sng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155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</a:p>
          <a:p>
            <a:r>
              <a:rPr lang="fr-FR" dirty="0" smtClean="0"/>
              <a:t>Qu’est ce que l’apprentissage numérique ?</a:t>
            </a:r>
          </a:p>
          <a:p>
            <a:r>
              <a:rPr lang="fr-FR" dirty="0" smtClean="0"/>
              <a:t>Présence dans les jeux vidéo</a:t>
            </a:r>
          </a:p>
          <a:p>
            <a:r>
              <a:rPr lang="fr-FR" dirty="0" smtClean="0"/>
              <a:t>Perceptron</a:t>
            </a:r>
          </a:p>
          <a:p>
            <a:r>
              <a:rPr lang="fr-FR" dirty="0" smtClean="0"/>
              <a:t>Présentation du projet</a:t>
            </a:r>
          </a:p>
          <a:p>
            <a:r>
              <a:rPr lang="fr-FR" dirty="0" smtClean="0"/>
              <a:t>Etude des données du projet</a:t>
            </a:r>
          </a:p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z="1800" smtClean="0"/>
              <a:t>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46187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9274" y="1600201"/>
            <a:ext cx="8339231" cy="4343400"/>
          </a:xfrm>
        </p:spPr>
        <p:txBody>
          <a:bodyPr>
            <a:normAutofit fontScale="92500"/>
          </a:bodyPr>
          <a:lstStyle/>
          <a:p>
            <a:r>
              <a:rPr lang="fr-FR" dirty="0" smtClean="0"/>
              <a:t>Objectifs</a:t>
            </a:r>
          </a:p>
          <a:p>
            <a:endParaRPr lang="fr-FR" dirty="0" smtClean="0"/>
          </a:p>
          <a:p>
            <a:pPr lvl="1"/>
            <a:r>
              <a:rPr lang="fr-FR" dirty="0" smtClean="0"/>
              <a:t>Etudier les différents types d’apprentissage les plus répandues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Les liens entre l’apprentissage numérique et les jeux vidéos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Comprendre et mettre en place un </a:t>
            </a:r>
            <a:r>
              <a:rPr lang="fr-FR" dirty="0" smtClean="0"/>
              <a:t>Perceptron </a:t>
            </a:r>
            <a:r>
              <a:rPr lang="fr-FR" dirty="0" err="1" smtClean="0"/>
              <a:t>Multi-Couches</a:t>
            </a:r>
            <a:endParaRPr lang="fr-FR" dirty="0" smtClean="0"/>
          </a:p>
          <a:p>
            <a:pPr marL="349250" lvl="1" indent="0">
              <a:buNone/>
            </a:pPr>
            <a:endParaRPr lang="fr-FR" dirty="0" smtClean="0"/>
          </a:p>
          <a:p>
            <a:pPr lvl="1"/>
            <a:r>
              <a:rPr lang="fr-FR" dirty="0" smtClean="0"/>
              <a:t>Analyser les conséquences de l’utilisation d’un PMC dans un jeu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z="1800" smtClean="0"/>
              <a:t>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6119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635750" y="487891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grpSp>
        <p:nvGrpSpPr>
          <p:cNvPr id="37" name="Grouper 36"/>
          <p:cNvGrpSpPr/>
          <p:nvPr/>
        </p:nvGrpSpPr>
        <p:grpSpPr>
          <a:xfrm>
            <a:off x="2188005" y="4106708"/>
            <a:ext cx="4603748" cy="1425679"/>
            <a:chOff x="2188005" y="4106708"/>
            <a:chExt cx="4603748" cy="1425679"/>
          </a:xfrm>
        </p:grpSpPr>
        <p:sp>
          <p:nvSpPr>
            <p:cNvPr id="31" name="Flèche vers la droite 30"/>
            <p:cNvSpPr/>
            <p:nvPr/>
          </p:nvSpPr>
          <p:spPr>
            <a:xfrm rot="2639784">
              <a:off x="2188005" y="4461170"/>
              <a:ext cx="1383707" cy="72916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Flèche vers la droite 29"/>
            <p:cNvSpPr/>
            <p:nvPr/>
          </p:nvSpPr>
          <p:spPr>
            <a:xfrm rot="7953777">
              <a:off x="5714330" y="4454965"/>
              <a:ext cx="1425679" cy="72916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18" y="1783292"/>
            <a:ext cx="1829976" cy="1455209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 cmpd="sng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622" y="1739789"/>
            <a:ext cx="1888788" cy="1498712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 cmpd="sng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2" name="Image 31" descr="Macintosh HD:Users:Fabien:Desktop:10.jpg"/>
          <p:cNvPicPr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55" y="4520644"/>
            <a:ext cx="1770071" cy="1455209"/>
          </a:xfrm>
          <a:prstGeom prst="rect">
            <a:avLst/>
          </a:prstGeom>
          <a:ln w="19050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z="1800" smtClean="0"/>
              <a:t>4</a:t>
            </a:fld>
            <a:endParaRPr lang="en-US" sz="1800" dirty="0"/>
          </a:p>
        </p:txBody>
      </p:sp>
      <p:sp>
        <p:nvSpPr>
          <p:cNvPr id="4" name="ZoneTexte 3"/>
          <p:cNvSpPr txBox="1"/>
          <p:nvPr/>
        </p:nvSpPr>
        <p:spPr>
          <a:xfrm>
            <a:off x="994089" y="3331931"/>
            <a:ext cx="1665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Prémices de l’apprentissage numérique dans les années 1950.</a:t>
            </a:r>
            <a:endParaRPr lang="fr-FR" sz="1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415467" y="3363373"/>
            <a:ext cx="1482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Arrivé des jeux vidéo dans les années 1970.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2919624" y="6042044"/>
            <a:ext cx="3440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Apparition des premiers jeux vidéo utilisant de l’apprentissage numérique dans les années 1990.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161038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 ce que l’apprentissage numérique ?</a:t>
            </a:r>
            <a:endParaRPr lang="fr-FR" dirty="0"/>
          </a:p>
        </p:txBody>
      </p:sp>
      <p:sp>
        <p:nvSpPr>
          <p:cNvPr id="15" name="Flèche à trois pointes 14"/>
          <p:cNvSpPr/>
          <p:nvPr/>
        </p:nvSpPr>
        <p:spPr>
          <a:xfrm flipV="1">
            <a:off x="1971040" y="2137021"/>
            <a:ext cx="5110480" cy="869443"/>
          </a:xfrm>
          <a:prstGeom prst="leftRightUpArrow">
            <a:avLst>
              <a:gd name="adj1" fmla="val 25000"/>
              <a:gd name="adj2" fmla="val 22136"/>
              <a:gd name="adj3" fmla="val 25000"/>
            </a:avLst>
          </a:prstGeom>
          <a:gradFill flip="none" rotWithShape="1">
            <a:gsLst>
              <a:gs pos="0">
                <a:schemeClr val="accent1">
                  <a:shade val="100000"/>
                  <a:satMod val="120000"/>
                </a:schemeClr>
              </a:gs>
              <a:gs pos="69000">
                <a:schemeClr val="accent1">
                  <a:tint val="80000"/>
                  <a:shade val="100000"/>
                  <a:satMod val="150000"/>
                </a:schemeClr>
              </a:gs>
              <a:gs pos="100000">
                <a:schemeClr val="accent1">
                  <a:tint val="50000"/>
                  <a:shade val="100000"/>
                  <a:satMod val="1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vers la droite 15"/>
          <p:cNvSpPr/>
          <p:nvPr/>
        </p:nvSpPr>
        <p:spPr>
          <a:xfrm rot="5400000">
            <a:off x="4268888" y="4503389"/>
            <a:ext cx="582119" cy="39010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100000"/>
                  <a:satMod val="120000"/>
                </a:schemeClr>
              </a:gs>
              <a:gs pos="69000">
                <a:schemeClr val="accent1">
                  <a:tint val="80000"/>
                  <a:shade val="100000"/>
                  <a:satMod val="150000"/>
                </a:schemeClr>
              </a:gs>
              <a:gs pos="100000">
                <a:schemeClr val="accent1">
                  <a:tint val="50000"/>
                  <a:shade val="100000"/>
                  <a:satMod val="150000"/>
                </a:schemeClr>
              </a:gs>
            </a:gsLst>
            <a:lin ang="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022" y="5089529"/>
            <a:ext cx="1430598" cy="1360542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 cmpd="sng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Image 5" descr="comput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713" y="1529724"/>
            <a:ext cx="1360542" cy="1360542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 cmpd="sng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b="4416"/>
          <a:stretch/>
        </p:blipFill>
        <p:spPr>
          <a:xfrm>
            <a:off x="380275" y="1529724"/>
            <a:ext cx="1362821" cy="1360543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 cmpd="sng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5"/>
          <a:srcRect l="-1" r="3947" b="11283"/>
          <a:stretch/>
        </p:blipFill>
        <p:spPr>
          <a:xfrm>
            <a:off x="3809022" y="3097468"/>
            <a:ext cx="1394567" cy="948214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 cmpd="sng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607378" y="3094226"/>
            <a:ext cx="911607" cy="3586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 smtClean="0"/>
              <a:t>Données</a:t>
            </a:r>
            <a:endParaRPr lang="fr-FR" sz="1400" dirty="0"/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7436350" y="3094226"/>
            <a:ext cx="1108108" cy="35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fr-FR" sz="1400" dirty="0" smtClean="0"/>
              <a:t>Ordinateur</a:t>
            </a:r>
            <a:endParaRPr lang="fr-FR" sz="1400" dirty="0"/>
          </a:p>
        </p:txBody>
      </p:sp>
      <p:sp>
        <p:nvSpPr>
          <p:cNvPr id="21" name="Espace réservé du contenu 2"/>
          <p:cNvSpPr txBox="1">
            <a:spLocks/>
          </p:cNvSpPr>
          <p:nvPr/>
        </p:nvSpPr>
        <p:spPr>
          <a:xfrm>
            <a:off x="3985671" y="4123448"/>
            <a:ext cx="1148456" cy="35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fr-FR" sz="1400" dirty="0" smtClean="0"/>
              <a:t>Algorithme</a:t>
            </a:r>
            <a:endParaRPr lang="fr-FR" sz="1400" dirty="0"/>
          </a:p>
        </p:txBody>
      </p:sp>
      <p:sp>
        <p:nvSpPr>
          <p:cNvPr id="22" name="Espace réservé du contenu 2"/>
          <p:cNvSpPr txBox="1">
            <a:spLocks/>
          </p:cNvSpPr>
          <p:nvPr/>
        </p:nvSpPr>
        <p:spPr>
          <a:xfrm>
            <a:off x="3349527" y="6450071"/>
            <a:ext cx="2344593" cy="35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fr-FR" sz="1400" dirty="0" smtClean="0"/>
              <a:t>Apprentissage numérique</a:t>
            </a:r>
            <a:endParaRPr lang="fr-FR" sz="1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z="1800" smtClean="0"/>
              <a:t>5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65038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build="p"/>
      <p:bldP spid="18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 ce que l’apprentissage numérique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3 modes</a:t>
            </a:r>
          </a:p>
          <a:p>
            <a:pPr lvl="1"/>
            <a:r>
              <a:rPr lang="fr-FR" dirty="0" smtClean="0"/>
              <a:t>Supervisé</a:t>
            </a:r>
          </a:p>
          <a:p>
            <a:pPr lvl="2"/>
            <a:r>
              <a:rPr lang="fr-FR" dirty="0" smtClean="0"/>
              <a:t>Entrée et sortie connues.</a:t>
            </a:r>
          </a:p>
          <a:p>
            <a:pPr lvl="2"/>
            <a:endParaRPr lang="fr-FR" dirty="0" smtClean="0"/>
          </a:p>
          <a:p>
            <a:pPr lvl="1"/>
            <a:r>
              <a:rPr lang="fr-FR" dirty="0" smtClean="0"/>
              <a:t>Non Supervisé</a:t>
            </a:r>
          </a:p>
          <a:p>
            <a:pPr lvl="2"/>
            <a:r>
              <a:rPr lang="fr-FR" dirty="0" smtClean="0"/>
              <a:t>Entrée </a:t>
            </a:r>
            <a:r>
              <a:rPr lang="fr-FR" dirty="0" smtClean="0"/>
              <a:t>connue</a:t>
            </a:r>
            <a:r>
              <a:rPr lang="fr-FR" dirty="0"/>
              <a:t> </a:t>
            </a:r>
            <a:r>
              <a:rPr lang="fr-FR" dirty="0" smtClean="0"/>
              <a:t>et sortie inconnue</a:t>
            </a:r>
            <a:r>
              <a:rPr lang="fr-FR" dirty="0" smtClean="0"/>
              <a:t>.</a:t>
            </a:r>
            <a:endParaRPr lang="fr-FR" dirty="0" smtClean="0"/>
          </a:p>
          <a:p>
            <a:pPr lvl="2"/>
            <a:endParaRPr lang="fr-FR" dirty="0" smtClean="0"/>
          </a:p>
          <a:p>
            <a:pPr lvl="1"/>
            <a:r>
              <a:rPr lang="fr-FR" dirty="0" smtClean="0"/>
              <a:t>Hybride</a:t>
            </a:r>
          </a:p>
          <a:p>
            <a:pPr lvl="2"/>
            <a:r>
              <a:rPr lang="fr-FR" dirty="0" smtClean="0"/>
              <a:t>Entrée connue, sortie partiellement connue.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z="1800" smtClean="0"/>
              <a:t>6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8938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Présence dans les jeux vidéo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802911"/>
          </a:xfrm>
        </p:spPr>
        <p:txBody>
          <a:bodyPr>
            <a:normAutofit/>
          </a:bodyPr>
          <a:lstStyle/>
          <a:p>
            <a:r>
              <a:rPr lang="fr-FR" dirty="0" smtClean="0"/>
              <a:t>Réseau de neurones</a:t>
            </a:r>
          </a:p>
          <a:p>
            <a:pPr lvl="1"/>
            <a:r>
              <a:rPr lang="fr-FR" dirty="0" smtClean="0"/>
              <a:t>Creatures (1996)</a:t>
            </a:r>
          </a:p>
          <a:p>
            <a:pPr lvl="1"/>
            <a:endParaRPr lang="fr-FR" sz="800" dirty="0" smtClean="0"/>
          </a:p>
          <a:p>
            <a:pPr lvl="1"/>
            <a:r>
              <a:rPr lang="fr-FR" dirty="0" smtClean="0"/>
              <a:t>Colin </a:t>
            </a:r>
            <a:r>
              <a:rPr lang="fr-FR" dirty="0" err="1" smtClean="0"/>
              <a:t>McRae</a:t>
            </a:r>
            <a:r>
              <a:rPr lang="fr-FR" dirty="0" smtClean="0"/>
              <a:t> </a:t>
            </a:r>
            <a:r>
              <a:rPr lang="fr-FR" dirty="0" err="1" smtClean="0"/>
              <a:t>Rally</a:t>
            </a:r>
            <a:r>
              <a:rPr lang="fr-FR" dirty="0" smtClean="0"/>
              <a:t> 2.0 (2000)</a:t>
            </a:r>
          </a:p>
          <a:p>
            <a:pPr lvl="1"/>
            <a:endParaRPr lang="fr-FR" sz="800" dirty="0" smtClean="0"/>
          </a:p>
          <a:p>
            <a:pPr lvl="1"/>
            <a:r>
              <a:rPr lang="fr-FR" dirty="0" err="1" smtClean="0"/>
              <a:t>Forza</a:t>
            </a:r>
            <a:r>
              <a:rPr lang="fr-FR" dirty="0" smtClean="0"/>
              <a:t> </a:t>
            </a:r>
            <a:r>
              <a:rPr lang="fr-FR" dirty="0" err="1" smtClean="0"/>
              <a:t>Motorsport</a:t>
            </a:r>
            <a:r>
              <a:rPr lang="fr-FR" dirty="0" smtClean="0"/>
              <a:t> (2005) - </a:t>
            </a:r>
            <a:r>
              <a:rPr lang="fr-FR" i="1" dirty="0" err="1" smtClean="0"/>
              <a:t>Drivatar</a:t>
            </a:r>
            <a:endParaRPr lang="fr-FR" i="1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r>
              <a:rPr lang="fr-FR" dirty="0" smtClean="0"/>
              <a:t>Arbre décisionnel</a:t>
            </a:r>
          </a:p>
          <a:p>
            <a:pPr lvl="1"/>
            <a:r>
              <a:rPr lang="fr-FR" dirty="0" smtClean="0"/>
              <a:t>UFC </a:t>
            </a:r>
            <a:r>
              <a:rPr lang="fr-FR" dirty="0" err="1" smtClean="0"/>
              <a:t>Undisputed</a:t>
            </a:r>
            <a:r>
              <a:rPr lang="fr-FR" dirty="0" smtClean="0"/>
              <a:t> 3 (2012)</a:t>
            </a:r>
          </a:p>
          <a:p>
            <a:pPr lvl="1"/>
            <a:endParaRPr lang="fr-FR" sz="800" dirty="0" smtClean="0"/>
          </a:p>
          <a:p>
            <a:pPr lvl="1"/>
            <a:r>
              <a:rPr lang="fr-FR" dirty="0" err="1" smtClean="0"/>
              <a:t>Akinator</a:t>
            </a:r>
            <a:r>
              <a:rPr lang="fr-FR" dirty="0" smtClean="0"/>
              <a:t> (2007)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401" y="1444532"/>
            <a:ext cx="1067289" cy="1206137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 cmpd="sng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25912" r="11176" b="29041"/>
          <a:stretch/>
        </p:blipFill>
        <p:spPr>
          <a:xfrm>
            <a:off x="6243643" y="1962226"/>
            <a:ext cx="1425814" cy="1206137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 cmpd="sng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912" y="2703811"/>
            <a:ext cx="1544769" cy="1206137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 cmpd="sng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668" y="4421979"/>
            <a:ext cx="2144244" cy="1206137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 cmpd="sng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6967" y="5115649"/>
            <a:ext cx="1206137" cy="1206137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 cmpd="sng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z="1800" smtClean="0"/>
              <a:t>7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7367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Présence dans les jeux vidéo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Points négatifs</a:t>
            </a:r>
          </a:p>
          <a:p>
            <a:endParaRPr lang="fr-FR" dirty="0" smtClean="0"/>
          </a:p>
          <a:p>
            <a:pPr lvl="1"/>
            <a:r>
              <a:rPr lang="fr-FR" dirty="0" err="1" smtClean="0"/>
              <a:t>Surapprentissage</a:t>
            </a:r>
            <a:endParaRPr lang="fr-FR" dirty="0"/>
          </a:p>
          <a:p>
            <a:pPr lvl="2"/>
            <a:r>
              <a:rPr lang="fr-FR" dirty="0" smtClean="0"/>
              <a:t>Trop de perfection tue la perfection : </a:t>
            </a:r>
            <a:r>
              <a:rPr lang="fr-FR" dirty="0" err="1" smtClean="0"/>
              <a:t>Quake</a:t>
            </a:r>
            <a:r>
              <a:rPr lang="fr-FR" dirty="0" smtClean="0"/>
              <a:t> III (1999)</a:t>
            </a:r>
          </a:p>
          <a:p>
            <a:pPr lvl="2"/>
            <a:endParaRPr lang="fr-FR" dirty="0"/>
          </a:p>
          <a:p>
            <a:pPr lvl="1"/>
            <a:r>
              <a:rPr lang="fr-FR" dirty="0" smtClean="0"/>
              <a:t>Complexité</a:t>
            </a:r>
          </a:p>
          <a:p>
            <a:pPr lvl="2"/>
            <a:r>
              <a:rPr lang="fr-FR" dirty="0" smtClean="0"/>
              <a:t>Arbre </a:t>
            </a:r>
            <a:r>
              <a:rPr lang="fr-FR" dirty="0" smtClean="0"/>
              <a:t>décisionnel complexe </a:t>
            </a:r>
            <a:r>
              <a:rPr lang="fr-FR" dirty="0" smtClean="0"/>
              <a:t>et fastidieux à mettre en place</a:t>
            </a:r>
            <a:endParaRPr lang="fr-FR" dirty="0"/>
          </a:p>
          <a:p>
            <a:pPr lvl="2"/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z="1800" smtClean="0"/>
              <a:t>8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06641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Perceptron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9275" y="1600201"/>
            <a:ext cx="6078591" cy="1909686"/>
          </a:xfrm>
        </p:spPr>
        <p:txBody>
          <a:bodyPr/>
          <a:lstStyle/>
          <a:p>
            <a:r>
              <a:rPr lang="fr-FR" dirty="0" smtClean="0"/>
              <a:t>Perceptron</a:t>
            </a:r>
            <a:endParaRPr lang="fr-FR" dirty="0"/>
          </a:p>
          <a:p>
            <a:pPr lvl="1"/>
            <a:r>
              <a:rPr lang="fr-FR" dirty="0" err="1" smtClean="0"/>
              <a:t>Classifieur</a:t>
            </a:r>
            <a:r>
              <a:rPr lang="fr-FR" dirty="0" smtClean="0"/>
              <a:t> Linéaire</a:t>
            </a:r>
          </a:p>
          <a:p>
            <a:pPr lvl="2"/>
            <a:r>
              <a:rPr lang="fr-FR" dirty="0" smtClean="0"/>
              <a:t>Tri des données à partir des propriétés spécifiques de chacune d’entre elles</a:t>
            </a:r>
          </a:p>
          <a:p>
            <a:pPr lvl="2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z="1800" smtClean="0"/>
              <a:t>9</a:t>
            </a:fld>
            <a:endParaRPr lang="en-US" sz="1800" dirty="0"/>
          </a:p>
        </p:txBody>
      </p:sp>
      <p:pic>
        <p:nvPicPr>
          <p:cNvPr id="5" name="image07.png"/>
          <p:cNvPicPr/>
          <p:nvPr/>
        </p:nvPicPr>
        <p:blipFill rotWithShape="1">
          <a:blip r:embed="rId2"/>
          <a:srcRect t="1425" b="-1"/>
          <a:stretch/>
        </p:blipFill>
        <p:spPr bwMode="auto">
          <a:xfrm>
            <a:off x="6829426" y="1600201"/>
            <a:ext cx="1762125" cy="1558196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 cmpd="sng">
            <a:solidFill>
              <a:schemeClr val="tx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549275" y="3509887"/>
            <a:ext cx="8042276" cy="1313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 smtClean="0"/>
              <a:t>Inventé en 1957 par Frank ROSENBALTT</a:t>
            </a:r>
          </a:p>
          <a:p>
            <a:pPr lvl="2"/>
            <a:r>
              <a:rPr lang="fr-FR" dirty="0" smtClean="0"/>
              <a:t>Inspiré des théories cognitives de Friedrich HAYEK et Donald HEBB</a:t>
            </a:r>
          </a:p>
        </p:txBody>
      </p:sp>
    </p:spTree>
    <p:extLst>
      <p:ext uri="{BB962C8B-B14F-4D97-AF65-F5344CB8AC3E}">
        <p14:creationId xmlns:p14="http://schemas.microsoft.com/office/powerpoint/2010/main" val="1145546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is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Brise.thmx</Template>
  <TotalTime>945</TotalTime>
  <Words>494</Words>
  <Application>Microsoft Macintosh PowerPoint</Application>
  <PresentationFormat>Présentation à l'écran (4:3)</PresentationFormat>
  <Paragraphs>144</Paragraphs>
  <Slides>19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0" baseType="lpstr">
      <vt:lpstr>Brise</vt:lpstr>
      <vt:lpstr>Présentation PowerPoint</vt:lpstr>
      <vt:lpstr>Sommaire</vt:lpstr>
      <vt:lpstr>Présentation</vt:lpstr>
      <vt:lpstr>Présentation</vt:lpstr>
      <vt:lpstr>Qu’est ce que l’apprentissage numérique ?</vt:lpstr>
      <vt:lpstr>Qu’est ce que l’apprentissage numérique ?</vt:lpstr>
      <vt:lpstr>Présence dans les jeux vidéo</vt:lpstr>
      <vt:lpstr>Présence dans les jeux vidéo</vt:lpstr>
      <vt:lpstr>Perceptron</vt:lpstr>
      <vt:lpstr>Perceptron</vt:lpstr>
      <vt:lpstr>Perceptron</vt:lpstr>
      <vt:lpstr>Présentation du projet</vt:lpstr>
      <vt:lpstr>Présentation du projet</vt:lpstr>
      <vt:lpstr>Présentation du projet</vt:lpstr>
      <vt:lpstr>Etude des données du projet</vt:lpstr>
      <vt:lpstr>Etude des données du projet</vt:lpstr>
      <vt:lpstr>Problèmes rencontrés</vt:lpstr>
      <vt:lpstr>Conclusion</vt:lpstr>
      <vt:lpstr>Merci de votre attention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mémoire de fin d’études</dc:title>
  <dc:creator>Fabien</dc:creator>
  <cp:lastModifiedBy>Fabien</cp:lastModifiedBy>
  <cp:revision>58</cp:revision>
  <dcterms:created xsi:type="dcterms:W3CDTF">2014-03-05T13:52:41Z</dcterms:created>
  <dcterms:modified xsi:type="dcterms:W3CDTF">2014-03-06T23:19:32Z</dcterms:modified>
</cp:coreProperties>
</file>